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LU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LU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C781-A0FC-4D25-97F6-19E117704D35}" type="datetimeFigureOut">
              <a:rPr lang="fr-LU" smtClean="0"/>
              <a:t>04/02/2021</a:t>
            </a:fld>
            <a:endParaRPr lang="fr-LU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21166-BEAC-411F-9419-9D2475FEC6DF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3041990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LU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LU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C781-A0FC-4D25-97F6-19E117704D35}" type="datetimeFigureOut">
              <a:rPr lang="fr-LU" smtClean="0"/>
              <a:t>04/02/2021</a:t>
            </a:fld>
            <a:endParaRPr lang="fr-LU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21166-BEAC-411F-9419-9D2475FEC6DF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1788618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LU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LU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C781-A0FC-4D25-97F6-19E117704D35}" type="datetimeFigureOut">
              <a:rPr lang="fr-LU" smtClean="0"/>
              <a:t>04/02/2021</a:t>
            </a:fld>
            <a:endParaRPr lang="fr-LU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21166-BEAC-411F-9419-9D2475FEC6DF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2708301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LU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LU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C781-A0FC-4D25-97F6-19E117704D35}" type="datetimeFigureOut">
              <a:rPr lang="fr-LU" smtClean="0"/>
              <a:t>04/02/2021</a:t>
            </a:fld>
            <a:endParaRPr lang="fr-LU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21166-BEAC-411F-9419-9D2475FEC6DF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2143744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LU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C781-A0FC-4D25-97F6-19E117704D35}" type="datetimeFigureOut">
              <a:rPr lang="fr-LU" smtClean="0"/>
              <a:t>04/02/2021</a:t>
            </a:fld>
            <a:endParaRPr lang="fr-LU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21166-BEAC-411F-9419-9D2475FEC6DF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3099055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LU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LU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LU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C781-A0FC-4D25-97F6-19E117704D35}" type="datetimeFigureOut">
              <a:rPr lang="fr-LU" smtClean="0"/>
              <a:t>04/02/2021</a:t>
            </a:fld>
            <a:endParaRPr lang="fr-LU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21166-BEAC-411F-9419-9D2475FEC6DF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1920929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LU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LU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LU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C781-A0FC-4D25-97F6-19E117704D35}" type="datetimeFigureOut">
              <a:rPr lang="fr-LU" smtClean="0"/>
              <a:t>04/02/2021</a:t>
            </a:fld>
            <a:endParaRPr lang="fr-LU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21166-BEAC-411F-9419-9D2475FEC6DF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2172321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LU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C781-A0FC-4D25-97F6-19E117704D35}" type="datetimeFigureOut">
              <a:rPr lang="fr-LU" smtClean="0"/>
              <a:t>04/02/2021</a:t>
            </a:fld>
            <a:endParaRPr lang="fr-LU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21166-BEAC-411F-9419-9D2475FEC6DF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2329218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C781-A0FC-4D25-97F6-19E117704D35}" type="datetimeFigureOut">
              <a:rPr lang="fr-LU" smtClean="0"/>
              <a:t>04/02/2021</a:t>
            </a:fld>
            <a:endParaRPr lang="fr-LU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21166-BEAC-411F-9419-9D2475FEC6DF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1685702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LU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LU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C781-A0FC-4D25-97F6-19E117704D35}" type="datetimeFigureOut">
              <a:rPr lang="fr-LU" smtClean="0"/>
              <a:t>04/02/2021</a:t>
            </a:fld>
            <a:endParaRPr lang="fr-LU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21166-BEAC-411F-9419-9D2475FEC6DF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393033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LU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LU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C781-A0FC-4D25-97F6-19E117704D35}" type="datetimeFigureOut">
              <a:rPr lang="fr-LU" smtClean="0"/>
              <a:t>04/02/2021</a:t>
            </a:fld>
            <a:endParaRPr lang="fr-LU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21166-BEAC-411F-9419-9D2475FEC6DF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1831593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LU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LU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1C781-A0FC-4D25-97F6-19E117704D35}" type="datetimeFigureOut">
              <a:rPr lang="fr-LU" smtClean="0"/>
              <a:t>04/02/2021</a:t>
            </a:fld>
            <a:endParaRPr lang="fr-LU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LU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21166-BEAC-411F-9419-9D2475FEC6DF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3148587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93076" y="1232732"/>
            <a:ext cx="1839310" cy="9879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LU" dirty="0" smtClean="0"/>
              <a:t>Capacité de production</a:t>
            </a:r>
          </a:p>
          <a:p>
            <a:pPr algn="ctr"/>
            <a:r>
              <a:rPr lang="fr-LU" dirty="0" smtClean="0"/>
              <a:t>2.370.000 m/3</a:t>
            </a:r>
            <a:endParaRPr lang="fr-LU" dirty="0"/>
          </a:p>
        </p:txBody>
      </p:sp>
      <p:sp>
        <p:nvSpPr>
          <p:cNvPr id="5" name="Rectangle 4"/>
          <p:cNvSpPr/>
          <p:nvPr/>
        </p:nvSpPr>
        <p:spPr>
          <a:xfrm>
            <a:off x="3746937" y="1232732"/>
            <a:ext cx="1839310" cy="9879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LU" dirty="0" smtClean="0"/>
              <a:t>Mise en distribution</a:t>
            </a:r>
          </a:p>
          <a:p>
            <a:pPr algn="ctr"/>
            <a:r>
              <a:rPr lang="fr-LU" dirty="0" smtClean="0"/>
              <a:t>2.168.000 m/3</a:t>
            </a:r>
            <a:endParaRPr lang="fr-LU" dirty="0"/>
          </a:p>
        </p:txBody>
      </p:sp>
      <p:sp>
        <p:nvSpPr>
          <p:cNvPr id="6" name="ZoneTexte 5"/>
          <p:cNvSpPr txBox="1"/>
          <p:nvPr/>
        </p:nvSpPr>
        <p:spPr>
          <a:xfrm>
            <a:off x="436851" y="692343"/>
            <a:ext cx="315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LU" dirty="0" smtClean="0"/>
              <a:t>Origine : source Wittring - Sarre</a:t>
            </a:r>
            <a:endParaRPr lang="fr-LU" dirty="0"/>
          </a:p>
        </p:txBody>
      </p:sp>
      <p:sp>
        <p:nvSpPr>
          <p:cNvPr id="7" name="Flèche droite 6"/>
          <p:cNvSpPr/>
          <p:nvPr/>
        </p:nvSpPr>
        <p:spPr>
          <a:xfrm>
            <a:off x="2958661" y="1582989"/>
            <a:ext cx="788276" cy="2874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 dirty="0"/>
          </a:p>
        </p:txBody>
      </p:sp>
      <p:sp>
        <p:nvSpPr>
          <p:cNvPr id="8" name="ZoneTexte 7"/>
          <p:cNvSpPr txBox="1"/>
          <p:nvPr/>
        </p:nvSpPr>
        <p:spPr>
          <a:xfrm>
            <a:off x="4943621" y="283638"/>
            <a:ext cx="2423160" cy="646331"/>
          </a:xfrm>
          <a:prstGeom prst="rect">
            <a:avLst/>
          </a:prstGeom>
          <a:solidFill>
            <a:srgbClr val="92D050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LU" dirty="0" smtClean="0"/>
              <a:t>GESTION EAU source Véolia/REC Solar</a:t>
            </a:r>
            <a:endParaRPr lang="fr-LU" dirty="0"/>
          </a:p>
        </p:txBody>
      </p:sp>
      <p:sp>
        <p:nvSpPr>
          <p:cNvPr id="9" name="Ellipse 8"/>
          <p:cNvSpPr/>
          <p:nvPr/>
        </p:nvSpPr>
        <p:spPr>
          <a:xfrm>
            <a:off x="2932386" y="2457385"/>
            <a:ext cx="2857500" cy="15170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LU" sz="1400" dirty="0" smtClean="0"/>
              <a:t>Volume consommé actuel pour environ 29000 habitants – 21 communes</a:t>
            </a:r>
          </a:p>
          <a:p>
            <a:pPr algn="ctr"/>
            <a:r>
              <a:rPr lang="fr-LU" dirty="0" smtClean="0"/>
              <a:t>1.528.000 m/3</a:t>
            </a:r>
            <a:endParaRPr lang="fr-LU" dirty="0"/>
          </a:p>
        </p:txBody>
      </p:sp>
      <p:sp>
        <p:nvSpPr>
          <p:cNvPr id="10" name="Ellipse 9"/>
          <p:cNvSpPr/>
          <p:nvPr/>
        </p:nvSpPr>
        <p:spPr>
          <a:xfrm>
            <a:off x="3012386" y="4324678"/>
            <a:ext cx="2857500" cy="12050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LU" dirty="0" smtClean="0"/>
              <a:t>Volume demandé par REC SOLAR</a:t>
            </a:r>
          </a:p>
          <a:p>
            <a:pPr algn="ctr"/>
            <a:r>
              <a:rPr lang="fr-LU" dirty="0" smtClean="0"/>
              <a:t>2.600.000 m/3</a:t>
            </a:r>
            <a:endParaRPr lang="fr-LU" dirty="0"/>
          </a:p>
        </p:txBody>
      </p:sp>
      <p:sp>
        <p:nvSpPr>
          <p:cNvPr id="11" name="Ellipse 10"/>
          <p:cNvSpPr/>
          <p:nvPr/>
        </p:nvSpPr>
        <p:spPr>
          <a:xfrm>
            <a:off x="7834809" y="5226925"/>
            <a:ext cx="2936919" cy="120501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LU" dirty="0" smtClean="0"/>
              <a:t>Nouveau Besoin </a:t>
            </a:r>
          </a:p>
          <a:p>
            <a:pPr algn="ctr"/>
            <a:r>
              <a:rPr lang="fr-LU" dirty="0" smtClean="0"/>
              <a:t>4.128.000 m/3</a:t>
            </a:r>
            <a:endParaRPr lang="fr-LU" dirty="0"/>
          </a:p>
        </p:txBody>
      </p:sp>
      <p:cxnSp>
        <p:nvCxnSpPr>
          <p:cNvPr id="13" name="Connecteur en angle 12"/>
          <p:cNvCxnSpPr>
            <a:stCxn id="4" idx="2"/>
            <a:endCxn id="9" idx="2"/>
          </p:cNvCxnSpPr>
          <p:nvPr/>
        </p:nvCxnSpPr>
        <p:spPr>
          <a:xfrm rot="16200000" flipH="1">
            <a:off x="1974959" y="2258475"/>
            <a:ext cx="995199" cy="91965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en angle 14"/>
          <p:cNvCxnSpPr>
            <a:stCxn id="4" idx="2"/>
            <a:endCxn id="10" idx="2"/>
          </p:cNvCxnSpPr>
          <p:nvPr/>
        </p:nvCxnSpPr>
        <p:spPr>
          <a:xfrm rot="16200000" flipH="1">
            <a:off x="1159318" y="3074116"/>
            <a:ext cx="2706480" cy="99965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7498372" y="4457757"/>
            <a:ext cx="34333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LU" dirty="0" smtClean="0"/>
              <a:t>On se retrouve avec un différentiel</a:t>
            </a:r>
          </a:p>
          <a:p>
            <a:r>
              <a:rPr lang="fr-LU" dirty="0" smtClean="0"/>
              <a:t>négatif d’environ 1.758.000 m/3</a:t>
            </a:r>
            <a:endParaRPr lang="fr-LU" dirty="0"/>
          </a:p>
        </p:txBody>
      </p:sp>
      <p:cxnSp>
        <p:nvCxnSpPr>
          <p:cNvPr id="21" name="Connecteur en angle 20"/>
          <p:cNvCxnSpPr>
            <a:stCxn id="4" idx="2"/>
          </p:cNvCxnSpPr>
          <p:nvPr/>
        </p:nvCxnSpPr>
        <p:spPr>
          <a:xfrm rot="16200000" flipH="1">
            <a:off x="3137747" y="1095687"/>
            <a:ext cx="3611748" cy="5861781"/>
          </a:xfrm>
          <a:prstGeom prst="bentConnector2">
            <a:avLst/>
          </a:prstGeom>
          <a:ln w="254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9634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4692903" y="396757"/>
            <a:ext cx="2423160" cy="646331"/>
          </a:xfrm>
          <a:prstGeom prst="rect">
            <a:avLst/>
          </a:prstGeom>
          <a:solidFill>
            <a:srgbClr val="92D050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LU" dirty="0" smtClean="0"/>
              <a:t>GESTION EAU source Véolia/REC Solar</a:t>
            </a:r>
            <a:endParaRPr lang="fr-LU" dirty="0"/>
          </a:p>
        </p:txBody>
      </p:sp>
      <p:sp>
        <p:nvSpPr>
          <p:cNvPr id="8" name="ZoneTexte 7"/>
          <p:cNvSpPr txBox="1"/>
          <p:nvPr/>
        </p:nvSpPr>
        <p:spPr>
          <a:xfrm>
            <a:off x="777766" y="1093076"/>
            <a:ext cx="105734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b="1" u="sng" dirty="0" smtClean="0"/>
              <a:t>Constat : </a:t>
            </a:r>
            <a:r>
              <a:rPr lang="fr-LU" dirty="0" smtClean="0"/>
              <a:t>Le projet affecte la ressource en eau actuellement disponible avec un différentiel d’environ 1.758.000 m/3, soit un besoin à venir supérieur à la consommation actuelle d’environ 29.000 Habitants</a:t>
            </a:r>
            <a:endParaRPr lang="fr-LU" dirty="0"/>
          </a:p>
        </p:txBody>
      </p:sp>
      <p:sp>
        <p:nvSpPr>
          <p:cNvPr id="9" name="ZoneTexte 8"/>
          <p:cNvSpPr txBox="1"/>
          <p:nvPr/>
        </p:nvSpPr>
        <p:spPr>
          <a:xfrm>
            <a:off x="777766" y="1739499"/>
            <a:ext cx="6338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dirty="0" smtClean="0"/>
              <a:t>Solutions selon le dossier de concertation REC/SOLAR (page 51)</a:t>
            </a:r>
            <a:endParaRPr lang="fr-LU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8236" y="2224541"/>
            <a:ext cx="5210175" cy="523875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0610" y="2886896"/>
            <a:ext cx="5305425" cy="100012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5388" y="3981967"/>
            <a:ext cx="5400675" cy="7620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1143" y="4828401"/>
            <a:ext cx="5314950" cy="152400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18345" y="2112212"/>
            <a:ext cx="516008" cy="546906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18345" y="5124607"/>
            <a:ext cx="516008" cy="546906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18345" y="4089514"/>
            <a:ext cx="516008" cy="546906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18345" y="3080658"/>
            <a:ext cx="516008" cy="546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31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77766" y="1093076"/>
            <a:ext cx="10573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b="1" u="sng" dirty="0" smtClean="0"/>
              <a:t>Questions :  Avec besoin à 4.128.000 m/3 auquel il conviendra d’ajouter un volume de sécurité</a:t>
            </a:r>
            <a:endParaRPr lang="fr-LU" dirty="0"/>
          </a:p>
        </p:txBody>
      </p:sp>
      <p:sp>
        <p:nvSpPr>
          <p:cNvPr id="3" name="ZoneTexte 2"/>
          <p:cNvSpPr txBox="1"/>
          <p:nvPr/>
        </p:nvSpPr>
        <p:spPr>
          <a:xfrm>
            <a:off x="4514227" y="344205"/>
            <a:ext cx="2423160" cy="646331"/>
          </a:xfrm>
          <a:prstGeom prst="rect">
            <a:avLst/>
          </a:prstGeom>
          <a:solidFill>
            <a:srgbClr val="92D050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LU" dirty="0" smtClean="0"/>
              <a:t>GESTION EAU source Véolia/REC Solar</a:t>
            </a:r>
            <a:endParaRPr lang="fr-LU" dirty="0"/>
          </a:p>
        </p:txBody>
      </p:sp>
      <p:sp>
        <p:nvSpPr>
          <p:cNvPr id="4" name="ZoneTexte 3"/>
          <p:cNvSpPr txBox="1"/>
          <p:nvPr/>
        </p:nvSpPr>
        <p:spPr>
          <a:xfrm>
            <a:off x="1061545" y="1723696"/>
            <a:ext cx="5663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LU" dirty="0" smtClean="0"/>
              <a:t>Quelles sont les solutions possibles pour trouver de l’eau ?</a:t>
            </a:r>
            <a:endParaRPr lang="fr-LU" dirty="0"/>
          </a:p>
        </p:txBody>
      </p:sp>
      <p:sp>
        <p:nvSpPr>
          <p:cNvPr id="5" name="ZoneTexte 4"/>
          <p:cNvSpPr txBox="1"/>
          <p:nvPr/>
        </p:nvSpPr>
        <p:spPr>
          <a:xfrm>
            <a:off x="1061545" y="2169650"/>
            <a:ext cx="8401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LU" dirty="0" smtClean="0"/>
              <a:t>Est-ce que REC Solar à besoin forcément d’eau potable pour son </a:t>
            </a:r>
            <a:r>
              <a:rPr lang="fr-LU" dirty="0" smtClean="0"/>
              <a:t>Process</a:t>
            </a:r>
            <a:r>
              <a:rPr lang="fr-LU" dirty="0" smtClean="0"/>
              <a:t> de fabrication ?</a:t>
            </a:r>
            <a:endParaRPr lang="fr-LU" dirty="0"/>
          </a:p>
        </p:txBody>
      </p:sp>
      <p:sp>
        <p:nvSpPr>
          <p:cNvPr id="6" name="ZoneTexte 5"/>
          <p:cNvSpPr txBox="1"/>
          <p:nvPr/>
        </p:nvSpPr>
        <p:spPr>
          <a:xfrm>
            <a:off x="1061545" y="2735736"/>
            <a:ext cx="91264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LU" dirty="0" smtClean="0"/>
              <a:t>Est-ce que les stations d’eau actuelles pourront assurer cette nouvelle demande ? si non quel</a:t>
            </a:r>
          </a:p>
          <a:p>
            <a:r>
              <a:rPr lang="fr-LU" dirty="0" smtClean="0"/>
              <a:t>sera le montant des investissements à réaliser ? Quand seront-ils opérationnels ? Qui financera </a:t>
            </a:r>
          </a:p>
          <a:p>
            <a:r>
              <a:rPr lang="fr-LU" dirty="0" smtClean="0"/>
              <a:t>ces nouveaux investissements ?</a:t>
            </a:r>
            <a:endParaRPr lang="fr-LU" dirty="0"/>
          </a:p>
        </p:txBody>
      </p:sp>
      <p:sp>
        <p:nvSpPr>
          <p:cNvPr id="7" name="ZoneTexte 6"/>
          <p:cNvSpPr txBox="1"/>
          <p:nvPr/>
        </p:nvSpPr>
        <p:spPr>
          <a:xfrm>
            <a:off x="1061545" y="3855820"/>
            <a:ext cx="107160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LU" dirty="0" smtClean="0"/>
              <a:t>N’existe t-il pas un risque de voir la nappe phréatique s’assécher à plus ou moins long terme, compte tenu d’une</a:t>
            </a:r>
          </a:p>
          <a:p>
            <a:r>
              <a:rPr lang="fr-LU" dirty="0" smtClean="0"/>
              <a:t>exploitation des nouveaux besoins supérieur à 50 % ?</a:t>
            </a:r>
            <a:endParaRPr lang="fr-LU" dirty="0"/>
          </a:p>
        </p:txBody>
      </p:sp>
      <p:sp>
        <p:nvSpPr>
          <p:cNvPr id="8" name="ZoneTexte 7"/>
          <p:cNvSpPr txBox="1"/>
          <p:nvPr/>
        </p:nvSpPr>
        <p:spPr>
          <a:xfrm>
            <a:off x="1061545" y="4741726"/>
            <a:ext cx="9485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LU" dirty="0" smtClean="0"/>
              <a:t>Cette nouvelle gestion de l’eau peut-elle entrainer un risque de catastrophe naturelle (perturbation</a:t>
            </a:r>
          </a:p>
          <a:p>
            <a:r>
              <a:rPr lang="fr-LU" dirty="0" smtClean="0"/>
              <a:t>de l’environnement, restriction d’eau pour les 29.000 habitants en cas de sécheresse (ex: 2019) ?</a:t>
            </a:r>
            <a:endParaRPr lang="fr-LU" dirty="0"/>
          </a:p>
        </p:txBody>
      </p:sp>
      <p:sp>
        <p:nvSpPr>
          <p:cNvPr id="9" name="ZoneTexte 8"/>
          <p:cNvSpPr txBox="1"/>
          <p:nvPr/>
        </p:nvSpPr>
        <p:spPr>
          <a:xfrm>
            <a:off x="1061545" y="5524746"/>
            <a:ext cx="10392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LU" dirty="0" smtClean="0"/>
              <a:t>La SARRE coulant en Allemagne, est-ce que les autorités administratives (gestion de l’eau, etc.)  allemandes </a:t>
            </a:r>
          </a:p>
          <a:p>
            <a:r>
              <a:rPr lang="fr-LU" dirty="0" smtClean="0"/>
              <a:t>ont été concertées sur ce projet ?</a:t>
            </a:r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4056395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514227" y="344205"/>
            <a:ext cx="2423160" cy="646331"/>
          </a:xfrm>
          <a:prstGeom prst="rect">
            <a:avLst/>
          </a:prstGeom>
          <a:solidFill>
            <a:srgbClr val="92D050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LU" dirty="0" smtClean="0"/>
              <a:t>GESTION EAU source Véolia/REC Solar</a:t>
            </a:r>
            <a:endParaRPr lang="fr-LU" dirty="0"/>
          </a:p>
        </p:txBody>
      </p:sp>
      <p:sp>
        <p:nvSpPr>
          <p:cNvPr id="5" name="ZoneTexte 4"/>
          <p:cNvSpPr txBox="1"/>
          <p:nvPr/>
        </p:nvSpPr>
        <p:spPr>
          <a:xfrm>
            <a:off x="1027255" y="1424276"/>
            <a:ext cx="97829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LU" dirty="0" smtClean="0"/>
              <a:t>Est-ce qu’une étude d’impact sur la gestion de l’eau à été réalisée compte tenu de la nature du besoin,</a:t>
            </a:r>
          </a:p>
          <a:p>
            <a:r>
              <a:rPr lang="fr-LU" dirty="0" smtClean="0"/>
              <a:t>et des conséquences ?</a:t>
            </a:r>
            <a:endParaRPr lang="fr-LU" dirty="0"/>
          </a:p>
        </p:txBody>
      </p:sp>
      <p:sp>
        <p:nvSpPr>
          <p:cNvPr id="6" name="ZoneTexte 5"/>
          <p:cNvSpPr txBox="1"/>
          <p:nvPr/>
        </p:nvSpPr>
        <p:spPr>
          <a:xfrm>
            <a:off x="1027255" y="3095581"/>
            <a:ext cx="107937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LU" dirty="0" smtClean="0"/>
              <a:t>Est-ce que l’eau potable actuellement consommée par les habitants peut-elle être dégradée compte tenu de cette</a:t>
            </a:r>
          </a:p>
          <a:p>
            <a:r>
              <a:rPr lang="fr-LU" dirty="0" smtClean="0"/>
              <a:t>nouvelle demande venant de REC Solar ?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027255" y="2181181"/>
            <a:ext cx="101988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LU" dirty="0" smtClean="0"/>
              <a:t>Est-ce que le public à accès à tout l’historique des relevés sur la qualité des eaux selon la situation actuelle,</a:t>
            </a:r>
          </a:p>
          <a:p>
            <a:r>
              <a:rPr lang="fr-LU" dirty="0" smtClean="0"/>
              <a:t>c’est à dire avant implantation de REC Solar ?</a:t>
            </a:r>
            <a:endParaRPr lang="fr-LU" dirty="0"/>
          </a:p>
        </p:txBody>
      </p:sp>
      <p:sp>
        <p:nvSpPr>
          <p:cNvPr id="9" name="ZoneTexte 8"/>
          <p:cNvSpPr txBox="1"/>
          <p:nvPr/>
        </p:nvSpPr>
        <p:spPr>
          <a:xfrm>
            <a:off x="1027255" y="4009981"/>
            <a:ext cx="105882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LU" dirty="0" smtClean="0"/>
              <a:t>Selon l’agence de l’Eau  Rhin Meuse de 2015, celle-ci considère que la Sarre présente un état écologique </a:t>
            </a:r>
          </a:p>
          <a:p>
            <a:r>
              <a:rPr lang="fr-LU" dirty="0" smtClean="0"/>
              <a:t>« Moyen » « Médiocre. (voir carte diapo 5) .</a:t>
            </a:r>
          </a:p>
          <a:p>
            <a:r>
              <a:rPr lang="fr-LU" dirty="0" smtClean="0"/>
              <a:t>Est-ce que ce projet tient compte de nouvelles études, après 2015 ? </a:t>
            </a:r>
            <a:endParaRPr lang="fr-LU" dirty="0"/>
          </a:p>
          <a:p>
            <a:r>
              <a:rPr lang="fr-LU" dirty="0" smtClean="0"/>
              <a:t>Est-ce que les besoins de REC Solar, </a:t>
            </a:r>
            <a:r>
              <a:rPr lang="fr-LU" dirty="0" smtClean="0"/>
              <a:t>vont-ils</a:t>
            </a:r>
            <a:r>
              <a:rPr lang="fr-LU" dirty="0" smtClean="0"/>
              <a:t> changer de manière positive – neutre ou négative l’état de la Sarre ?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027255" y="5478379"/>
            <a:ext cx="9671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LU" dirty="0" smtClean="0"/>
              <a:t>Est-ce que REC Solar sera </a:t>
            </a:r>
            <a:r>
              <a:rPr lang="fr-LU" dirty="0" smtClean="0"/>
              <a:t>prioritaire </a:t>
            </a:r>
            <a:r>
              <a:rPr lang="fr-LU" dirty="0" smtClean="0"/>
              <a:t>sur l’utilisation de l’eau potable par rapport aux usagers actuels ?</a:t>
            </a:r>
          </a:p>
        </p:txBody>
      </p:sp>
    </p:spTree>
    <p:extLst>
      <p:ext uri="{BB962C8B-B14F-4D97-AF65-F5344CB8AC3E}">
        <p14:creationId xmlns:p14="http://schemas.microsoft.com/office/powerpoint/2010/main" val="2175784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7950" y="52387"/>
            <a:ext cx="6896100" cy="675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0358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386</Words>
  <Application>Microsoft Office PowerPoint</Application>
  <PresentationFormat>Grand écran</PresentationFormat>
  <Paragraphs>42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cecilegrun@free.fr</dc:creator>
  <cp:lastModifiedBy>cecilegrun@free.fr</cp:lastModifiedBy>
  <cp:revision>20</cp:revision>
  <dcterms:created xsi:type="dcterms:W3CDTF">2021-01-26T15:09:23Z</dcterms:created>
  <dcterms:modified xsi:type="dcterms:W3CDTF">2021-02-04T17:09:07Z</dcterms:modified>
</cp:coreProperties>
</file>